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4" r:id="rId2"/>
  </p:sldMasterIdLst>
  <p:notesMasterIdLst>
    <p:notesMasterId r:id="rId19"/>
  </p:notesMasterIdLst>
  <p:sldIdLst>
    <p:sldId id="439" r:id="rId3"/>
    <p:sldId id="486" r:id="rId4"/>
    <p:sldId id="544" r:id="rId5"/>
    <p:sldId id="517" r:id="rId6"/>
    <p:sldId id="518" r:id="rId7"/>
    <p:sldId id="524" r:id="rId8"/>
    <p:sldId id="552" r:id="rId9"/>
    <p:sldId id="538" r:id="rId10"/>
    <p:sldId id="553" r:id="rId11"/>
    <p:sldId id="539" r:id="rId12"/>
    <p:sldId id="540" r:id="rId13"/>
    <p:sldId id="554" r:id="rId14"/>
    <p:sldId id="550" r:id="rId15"/>
    <p:sldId id="541" r:id="rId16"/>
    <p:sldId id="543" r:id="rId17"/>
    <p:sldId id="54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4A536EA1-840D-4170-A2A7-73BCD920B886}">
          <p14:sldIdLst>
            <p14:sldId id="439"/>
            <p14:sldId id="486"/>
            <p14:sldId id="544"/>
            <p14:sldId id="517"/>
            <p14:sldId id="518"/>
            <p14:sldId id="524"/>
            <p14:sldId id="552"/>
            <p14:sldId id="538"/>
            <p14:sldId id="553"/>
            <p14:sldId id="539"/>
            <p14:sldId id="540"/>
            <p14:sldId id="554"/>
            <p14:sldId id="550"/>
            <p14:sldId id="541"/>
            <p14:sldId id="543"/>
            <p14:sldId id="54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C245"/>
    <a:srgbClr val="36B7B4"/>
    <a:srgbClr val="122B39"/>
    <a:srgbClr val="275E7D"/>
    <a:srgbClr val="EB5C2E"/>
    <a:srgbClr val="0063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803" autoAdjust="0"/>
    <p:restoredTop sz="84490" autoAdjust="0"/>
  </p:normalViewPr>
  <p:slideViewPr>
    <p:cSldViewPr snapToGrid="0">
      <p:cViewPr varScale="1">
        <p:scale>
          <a:sx n="107" d="100"/>
          <a:sy n="107" d="100"/>
        </p:scale>
        <p:origin x="560" y="168"/>
      </p:cViewPr>
      <p:guideLst/>
    </p:cSldViewPr>
  </p:slideViewPr>
  <p:notesTextViewPr>
    <p:cViewPr>
      <p:scale>
        <a:sx n="385" d="100"/>
        <a:sy n="38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5DA3C-BDF6-44EF-83ED-A29CA680A5AA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F1FA71-43BA-430C-A352-65181A5623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844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341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09553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6462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64471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0334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0033C-FCAB-497A-826F-F6177604E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5B782-28EA-495E-8D1D-CAE6E3387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0CFA9-01E9-41AF-8CB4-F2FD11A3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3D2D1-B645-4C22-8880-34DFB5DC9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6299D-989E-45FF-998D-E2108DE39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485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C508-D8EB-4980-ABF8-9CD6157F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70FC5-8888-4D6F-B163-444BCC184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3BD5F-AC62-4B51-BA44-F1FCDE43F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1BA11-C547-4E9E-93CD-02FBB2A29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7D0F8-3E41-418E-8AEC-1276E947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5715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66285F-9BAC-4B83-B24B-0230ECE45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78CEC-D698-4550-A002-6BAB4D8EF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0A99F-81CF-4D13-B314-32DF5496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AD3C3-7CA7-4686-BD1E-09FE00956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A77B4-610F-4B73-BC93-22A9A8B8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677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438"/>
            <a:ext cx="9144000" cy="2387600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1962"/>
            <a:ext cx="9144000" cy="1655838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8564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1830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0267"/>
            <a:ext cx="10515600" cy="2852057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8934"/>
            <a:ext cx="10515600" cy="1501019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09267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68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48335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276"/>
            <a:ext cx="10515600" cy="13256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238"/>
            <a:ext cx="5157259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4924"/>
            <a:ext cx="5157259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238"/>
            <a:ext cx="5183717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4924"/>
            <a:ext cx="5183717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568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58327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8664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5502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CEE89-32EE-4A7D-BEDB-9675DEE6B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3AE53-AAEC-4303-AB95-C85A7F7A4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1ADDE-F001-4E1A-A49F-A41D68A41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C9690-A4B0-49F1-81BD-3D23BD297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D7762-07CC-4D75-82FC-69EBB2F6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8724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3302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53872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276"/>
            <a:ext cx="2628900" cy="5811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276"/>
            <a:ext cx="7785100" cy="5811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439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42BAD-5D59-4C2D-B3EE-50CFC111C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03399-0C61-440E-A24E-C400F6866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5B6CD-5B48-4876-B647-5E8225D07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CE164-70C3-45EF-B868-7198B492F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5600-198A-450C-B1C5-C3477374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443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932A2-C56C-47AC-A8C2-F753E46A8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A359B-D33E-485F-A1BD-378908D6C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02306-411F-409D-9C4D-B6DBF6876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74C83-8471-4A8B-9315-65D989A8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F326B-A0BD-4CF4-8066-7FEC9AD00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9B7D3-84E0-4C60-A69A-58248B91E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2081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EC8C-2057-4FFF-B6DD-0ED59F486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406AD-1D7C-4A04-AA13-CA8697379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648B2-97FE-462D-B558-5646613A1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0C275E-4E75-488B-91E6-60DFB91438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CF5187-EF06-4A5D-AF91-24A49D0D9B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3ADF42-CEE1-4D7A-AF1A-97CB7E558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47781E-4B89-4D61-8A4F-2F24E6D6D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A784D-1EA7-4F95-87C8-D1B062E8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924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942E7-1599-4288-AF57-F456C8BCB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69CA69-AE78-40A1-9A2E-7AEB9780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69597E-43D5-45CA-9356-A6CB9630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1E1D0B-D80D-4796-ADED-D7192218F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0044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884C1B-A6E1-4B22-A874-F5368DACA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66B760-5B22-4759-AE34-9C24EC664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0E8F2-5B51-406D-934E-F3CD78391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08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72D4F-C8B6-43E9-8503-65D03C6B8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87F7D-F981-4817-8123-BC73A2490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F8BCE-EF5D-4D0E-9AFA-29360A738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E7CDF-0048-49EA-990F-1483CD6F7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87C84-90E3-4CEA-8FDD-5C7454955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BDC24-1D20-444D-9C04-B0D751C35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159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4502C-C2C6-487C-80C6-09B635162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9431D8-0731-42A2-9C7F-3D74589FBF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5679D-FA05-4E1E-A781-5FCCB80CB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95EAC-CEFD-4A2A-8C6C-E86B4AC4E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0B074-78F3-4BFE-A028-F9F9BF956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B4F4C-B7A7-48DE-AF4F-9A9E8D855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3006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1CFAAF-51AB-4207-BD90-4C64341E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E71C5-4F64-4B3C-8A2A-F6EE6A518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D0837-F408-4114-989E-4200387290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0F1DC-21E3-4273-8D5D-3823AF731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639B-038B-4CA0-8E4B-94A601045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109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000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276"/>
            <a:ext cx="10515600" cy="1325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172"/>
            <a:ext cx="10515600" cy="43518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048"/>
            <a:ext cx="41148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119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lying, outdoor object, web&#10;&#10;Description automatically generated">
            <a:extLst>
              <a:ext uri="{FF2B5EF4-FFF2-40B4-BE49-F238E27FC236}">
                <a16:creationId xmlns:a16="http://schemas.microsoft.com/office/drawing/2014/main" id="{7EC5CB00-17DC-42A2-AA50-C9508EB237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595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An Example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For example, we can scrape ECO headlines and tag-lines by ‘parsing’ the HTML</a:t>
            </a:r>
          </a:p>
          <a:p>
            <a:pPr marL="0" indent="0">
              <a:lnSpc>
                <a:spcPct val="150000"/>
              </a:lnSpc>
              <a:buNone/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0879B8-BC44-808E-3E2C-39CE8997A082}"/>
              </a:ext>
            </a:extLst>
          </p:cNvPr>
          <p:cNvGrpSpPr/>
          <p:nvPr/>
        </p:nvGrpSpPr>
        <p:grpSpPr>
          <a:xfrm>
            <a:off x="5675227" y="3390372"/>
            <a:ext cx="4730662" cy="2759707"/>
            <a:chOff x="813296" y="2542698"/>
            <a:chExt cx="4730662" cy="2759707"/>
          </a:xfrm>
        </p:grpSpPr>
        <p:pic>
          <p:nvPicPr>
            <p:cNvPr id="5" name="Picture 4" descr="A screenshot of a website&#10;&#10;Description automatically generated">
              <a:extLst>
                <a:ext uri="{FF2B5EF4-FFF2-40B4-BE49-F238E27FC236}">
                  <a16:creationId xmlns:a16="http://schemas.microsoft.com/office/drawing/2014/main" id="{F5AF4278-C5D9-6630-D784-2075A9AD52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2512"/>
            <a:stretch/>
          </p:blipFill>
          <p:spPr>
            <a:xfrm>
              <a:off x="813296" y="2542698"/>
              <a:ext cx="4728860" cy="217229"/>
            </a:xfrm>
            <a:prstGeom prst="rect">
              <a:avLst/>
            </a:prstGeom>
          </p:spPr>
        </p:pic>
        <p:pic>
          <p:nvPicPr>
            <p:cNvPr id="9" name="Picture 8" descr="A screenshot of a website&#10;&#10;Description automatically generated">
              <a:extLst>
                <a:ext uri="{FF2B5EF4-FFF2-40B4-BE49-F238E27FC236}">
                  <a16:creationId xmlns:a16="http://schemas.microsoft.com/office/drawing/2014/main" id="{6A9827DE-FF0E-AF77-AF23-6C09CED86B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394"/>
            <a:stretch/>
          </p:blipFill>
          <p:spPr>
            <a:xfrm>
              <a:off x="813296" y="2759927"/>
              <a:ext cx="4730662" cy="2542478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0643A5BC-7430-FE0B-1025-EF7DEA3913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651" y="3418466"/>
            <a:ext cx="3690543" cy="2731613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9D7EE896-30C9-B9B7-9B1E-2E82A3D3711B}"/>
              </a:ext>
            </a:extLst>
          </p:cNvPr>
          <p:cNvSpPr/>
          <p:nvPr/>
        </p:nvSpPr>
        <p:spPr>
          <a:xfrm>
            <a:off x="4784174" y="4547430"/>
            <a:ext cx="669073" cy="331410"/>
          </a:xfrm>
          <a:prstGeom prst="rightArrow">
            <a:avLst/>
          </a:prstGeom>
          <a:solidFill>
            <a:srgbClr val="36B7B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041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Using Inspect-Element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700344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determine how the target data is defined using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‘inspect-element’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see titles have a class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“</a:t>
            </a:r>
            <a:r>
              <a:rPr lang="en-GB" dirty="0" err="1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home_blocks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-item-title”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B1EAE1-C531-62F0-B5BE-177FB6913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15" y="2617748"/>
            <a:ext cx="7772400" cy="3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5946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Parse the HTML</a:t>
            </a:r>
            <a:endParaRPr lang="en-GB" sz="5400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8C998A1-00BB-7D4E-755E-57B1787FF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6" y="1817576"/>
            <a:ext cx="11607873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We’ll use use a Python module, </a:t>
            </a:r>
            <a:r>
              <a:rPr lang="en-GB" dirty="0" err="1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BeautifulSoup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, to interpret the HTML.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For example, we can look for every title by searching for: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class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“</a:t>
            </a:r>
            <a:r>
              <a:rPr lang="en-GB" dirty="0" err="1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home_blocks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-item-title”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with </a:t>
            </a:r>
          </a:p>
          <a:p>
            <a:pPr marL="0" indent="0" algn="ctr">
              <a:buNone/>
            </a:pPr>
            <a:r>
              <a:rPr lang="en-GB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soup</a:t>
            </a:r>
            <a:r>
              <a:rPr lang="en-GB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find_all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class_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home__blocks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-item-title"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 marL="0" indent="0">
              <a:lnSpc>
                <a:spcPct val="150000"/>
              </a:lnSpc>
              <a:buNone/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97537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CF0494-4933-8FBF-A049-E0551631A3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2F8E9-0AFD-B6D2-560D-9592D8B1A1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992" y="930859"/>
            <a:ext cx="9144000" cy="1457551"/>
          </a:xfrm>
        </p:spPr>
        <p:txBody>
          <a:bodyPr>
            <a:noAutofit/>
          </a:bodyPr>
          <a:lstStyle/>
          <a:p>
            <a:pPr algn="l"/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Code-along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16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more advanced scraper</a:t>
            </a:r>
            <a:br>
              <a:rPr lang="en-GB" sz="54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endParaRPr lang="en-GB" sz="5400" dirty="0">
              <a:solidFill>
                <a:schemeClr val="bg1">
                  <a:lumMod val="95000"/>
                </a:schemeClr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57F264-5B09-D064-B95D-1C68E799A5EC}"/>
              </a:ext>
            </a:extLst>
          </p:cNvPr>
          <p:cNvSpPr txBox="1"/>
          <p:nvPr/>
        </p:nvSpPr>
        <p:spPr>
          <a:xfrm>
            <a:off x="812992" y="1659635"/>
            <a:ext cx="1039757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GB" sz="2600" dirty="0">
              <a:solidFill>
                <a:prstClr val="white">
                  <a:lumMod val="95000"/>
                </a:prstClr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 this bonus practical session, we will use </a:t>
            </a:r>
            <a:r>
              <a:rPr lang="en-GB" sz="2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Google </a:t>
            </a:r>
            <a:r>
              <a:rPr lang="en-GB" sz="2600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Colab</a:t>
            </a:r>
            <a:r>
              <a:rPr lang="en-GB" sz="2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 use scrape data from the Economics Observatory website using Python. Again, we can also embed a chart displaying the scraped data into your website, using </a:t>
            </a:r>
            <a:r>
              <a:rPr lang="en-GB" sz="2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VS Code </a:t>
            </a: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and </a:t>
            </a:r>
            <a:r>
              <a:rPr lang="en-GB" sz="2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GitHub</a:t>
            </a: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GB" sz="2600" dirty="0">
              <a:solidFill>
                <a:prstClr val="white">
                  <a:lumMod val="95000"/>
                </a:prstClr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Work 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through the following guided notebook: “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s5_Scraping</a:t>
            </a:r>
            <a:r>
              <a:rPr lang="en-GB" sz="26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r>
              <a:rPr kumimoji="0" lang="en-GB" sz="2600" b="0" i="0" u="none" strike="noStrike" kern="1200" cap="none" spc="0" normalizeH="0" baseline="0" noProof="0" dirty="0" err="1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ipynb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” (open in Google </a:t>
            </a:r>
            <a:r>
              <a:rPr kumimoji="0" lang="en-GB" sz="2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Colab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)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64129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Learn more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032D3D8-CB34-FD58-D663-479EB963C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 this session we have tried basic data scraping with </a:t>
            </a:r>
            <a:r>
              <a:rPr lang="en-GB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BeautifulSoup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There’s still much more to learn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Choose your own projects (how can you make your job easier?)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Try bigger projects (scrape 100 pages, not just 1)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Try advanced tools (e.g.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Selenium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8871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Learn more, responsibly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032D3D8-CB34-FD58-D663-479EB963C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b="1" i="0" u="none" strike="noStrike" dirty="0">
                <a:solidFill>
                  <a:srgbClr val="36B7B4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Rate-limiting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: avoid making too many requests at once</a:t>
            </a:r>
            <a:endParaRPr lang="en-GB" b="1" i="0" u="none" strike="noStrike" dirty="0">
              <a:solidFill>
                <a:srgbClr val="36B7B4"/>
              </a:solidFill>
              <a:effectLst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pPr>
              <a:lnSpc>
                <a:spcPct val="150000"/>
              </a:lnSpc>
            </a:pPr>
            <a:r>
              <a:rPr lang="en-GB" b="1" i="0" u="none" strike="noStrike" dirty="0">
                <a:solidFill>
                  <a:srgbClr val="36B7B4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Ethics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: Ensure your scraping activities do not harm the website's operation</a:t>
            </a:r>
          </a:p>
          <a:p>
            <a:pPr>
              <a:lnSpc>
                <a:spcPct val="150000"/>
              </a:lnSpc>
            </a:pPr>
            <a:r>
              <a:rPr lang="en-GB" b="1" i="0" u="none" strike="noStrike" dirty="0">
                <a:solidFill>
                  <a:srgbClr val="36B7B4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Data Privacy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:</a:t>
            </a:r>
            <a:r>
              <a:rPr lang="en-GB" b="0" i="0" u="none" strike="noStrike" dirty="0">
                <a:solidFill>
                  <a:srgbClr val="0D0D0D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 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Be mindful of personal data collection. Comply with relevant data protection laws (like GDPR).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11544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3BD00-ED9D-E3C2-0E7D-7D12ED587B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lying, outdoor object, web&#10;&#10;Description automatically generated">
            <a:extLst>
              <a:ext uri="{FF2B5EF4-FFF2-40B4-BE49-F238E27FC236}">
                <a16:creationId xmlns:a16="http://schemas.microsoft.com/office/drawing/2014/main" id="{3043D269-1F4C-32FD-7D77-F315A9457B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49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5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 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648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9040EB-E42A-B0FB-5290-063484DA03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883A1-3F52-462B-1F9F-E1BA849B77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5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 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BE35A4-896F-FA04-BA3B-BDA515A6F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C41B0A-9B5D-644A-8ECD-43C976533A5A}"/>
              </a:ext>
            </a:extLst>
          </p:cNvPr>
          <p:cNvSpPr txBox="1"/>
          <p:nvPr/>
        </p:nvSpPr>
        <p:spPr>
          <a:xfrm>
            <a:off x="798580" y="4279604"/>
            <a:ext cx="6096928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Scraping the HTML source</a:t>
            </a:r>
            <a:endParaRPr kumimoji="0" lang="en-GB" sz="3600" b="0" i="1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9009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04B1BCC-A90E-4957-8C7D-0153633F146C}"/>
              </a:ext>
            </a:extLst>
          </p:cNvPr>
          <p:cNvSpPr txBox="1">
            <a:spLocks/>
          </p:cNvSpPr>
          <p:nvPr/>
        </p:nvSpPr>
        <p:spPr>
          <a:xfrm>
            <a:off x="107877" y="159105"/>
            <a:ext cx="7978848" cy="869595"/>
          </a:xfrm>
          <a:prstGeom prst="rect">
            <a:avLst/>
          </a:prstGeom>
          <a:solidFill>
            <a:srgbClr val="122B39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Data, so far</a:t>
            </a:r>
            <a:r>
              <a:rPr lang="en-GB" sz="48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...</a:t>
            </a:r>
            <a:endParaRPr kumimoji="0" lang="en-GB" sz="4800" b="0" i="0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Circular Std Book" panose="020B0604020101020102" pitchFamily="34" charset="0"/>
              <a:ea typeface="+mj-ea"/>
              <a:cs typeface="Circular Std Book" panose="020B0604020101020102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08A317-749B-4872-9D88-959DB0F82CCD}"/>
              </a:ext>
            </a:extLst>
          </p:cNvPr>
          <p:cNvSpPr txBox="1"/>
          <p:nvPr/>
        </p:nvSpPr>
        <p:spPr>
          <a:xfrm>
            <a:off x="107877" y="1283724"/>
            <a:ext cx="81367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Today we have used data from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DF5236-9D4F-11EC-6799-80BF3F71D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9270" y="1683834"/>
            <a:ext cx="2377108" cy="349033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42EF6E-DA88-5061-4B7B-8BE06842F33D}"/>
              </a:ext>
            </a:extLst>
          </p:cNvPr>
          <p:cNvSpPr txBox="1"/>
          <p:nvPr/>
        </p:nvSpPr>
        <p:spPr>
          <a:xfrm>
            <a:off x="2415252" y="5035665"/>
            <a:ext cx="20954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Structured Files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(e.g. Excel, CSV, JSON)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CE5D239-137F-7447-D0A7-E99D53EC66EE}"/>
              </a:ext>
            </a:extLst>
          </p:cNvPr>
          <p:cNvGrpSpPr/>
          <p:nvPr/>
        </p:nvGrpSpPr>
        <p:grpSpPr>
          <a:xfrm>
            <a:off x="7327851" y="1806079"/>
            <a:ext cx="2095554" cy="3245839"/>
            <a:chOff x="2376222" y="1600256"/>
            <a:chExt cx="2095554" cy="324583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6A16984-35F8-29B9-6C27-42F707AEF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76222" y="1600256"/>
              <a:ext cx="2095554" cy="118755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9377D45-15E3-1DF3-5DF8-98327046C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76222" y="2787806"/>
              <a:ext cx="2095417" cy="96917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BD2F889-4174-9DE9-2C3B-11BCD3AFDF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27781"/>
            <a:stretch/>
          </p:blipFill>
          <p:spPr>
            <a:xfrm>
              <a:off x="2376222" y="3756984"/>
              <a:ext cx="2095417" cy="108911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83C8CCF-7642-28BB-DF0F-AD4E2DB15503}"/>
              </a:ext>
            </a:extLst>
          </p:cNvPr>
          <p:cNvSpPr txBox="1"/>
          <p:nvPr/>
        </p:nvSpPr>
        <p:spPr>
          <a:xfrm>
            <a:off x="7327851" y="5035665"/>
            <a:ext cx="20954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APIs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(e.g. ONS, ECO, FRED)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900D03-67D9-0BC4-14FA-F354F6C9A874}"/>
              </a:ext>
            </a:extLst>
          </p:cNvPr>
          <p:cNvSpPr txBox="1"/>
          <p:nvPr/>
        </p:nvSpPr>
        <p:spPr>
          <a:xfrm>
            <a:off x="2365072" y="5727844"/>
            <a:ext cx="7058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But what do we do when the data we want isn’t available?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8614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04B1BCC-A90E-4957-8C7D-0153633F146C}"/>
              </a:ext>
            </a:extLst>
          </p:cNvPr>
          <p:cNvSpPr txBox="1">
            <a:spLocks/>
          </p:cNvSpPr>
          <p:nvPr/>
        </p:nvSpPr>
        <p:spPr>
          <a:xfrm>
            <a:off x="107877" y="159105"/>
            <a:ext cx="7978848" cy="869595"/>
          </a:xfrm>
          <a:prstGeom prst="rect">
            <a:avLst/>
          </a:prstGeom>
          <a:solidFill>
            <a:srgbClr val="122B39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Data, so far</a:t>
            </a:r>
            <a:r>
              <a:rPr lang="en-GB" sz="48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...</a:t>
            </a:r>
            <a:endParaRPr kumimoji="0" lang="en-GB" sz="4800" b="0" i="0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Circular Std Book" panose="020B0604020101020102" pitchFamily="34" charset="0"/>
              <a:ea typeface="+mj-ea"/>
              <a:cs typeface="Circular Std Book" panose="020B0604020101020102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21BDD2-1565-0276-6751-6A4D74B27C23}"/>
              </a:ext>
            </a:extLst>
          </p:cNvPr>
          <p:cNvSpPr txBox="1"/>
          <p:nvPr/>
        </p:nvSpPr>
        <p:spPr>
          <a:xfrm>
            <a:off x="199876" y="948241"/>
            <a:ext cx="813672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400" dirty="0">
              <a:solidFill>
                <a:prstClr val="white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What if we want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3812937-F760-CF64-7463-E4D64AF3F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262" y="2112923"/>
            <a:ext cx="3341982" cy="378583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93D580C-6F54-26FE-52DB-61B0597550D2}"/>
              </a:ext>
            </a:extLst>
          </p:cNvPr>
          <p:cNvSpPr txBox="1"/>
          <p:nvPr/>
        </p:nvSpPr>
        <p:spPr>
          <a:xfrm>
            <a:off x="1274262" y="5863750"/>
            <a:ext cx="326487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Data from Wikipedia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43EA8C-A049-C984-8913-92BF3F887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4590" y="2117240"/>
            <a:ext cx="3079147" cy="379251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2A85460-F9B1-19BC-2114-192C04226E7D}"/>
              </a:ext>
            </a:extLst>
          </p:cNvPr>
          <p:cNvSpPr txBox="1"/>
          <p:nvPr/>
        </p:nvSpPr>
        <p:spPr>
          <a:xfrm>
            <a:off x="4678524" y="5909759"/>
            <a:ext cx="29457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News and Media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34FD5C9-12B1-D198-5C5D-2379C283A1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8524" y="2111714"/>
            <a:ext cx="3216066" cy="383321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A3417F0-EC64-A19A-1D75-5660569971EF}"/>
              </a:ext>
            </a:extLst>
          </p:cNvPr>
          <p:cNvSpPr txBox="1"/>
          <p:nvPr/>
        </p:nvSpPr>
        <p:spPr>
          <a:xfrm>
            <a:off x="7894590" y="5909759"/>
            <a:ext cx="29457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Prices from Supermarkets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305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</a:t>
            </a:r>
            <a:r>
              <a:rPr lang="en-GB" sz="72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762224"/>
            <a:ext cx="11445948" cy="435133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automated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extraction of data from websites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the HTML source. </a:t>
            </a:r>
            <a:r>
              <a:rPr lang="en-GB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Easy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Automated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static HTML pages.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 bit more </a:t>
            </a:r>
            <a:r>
              <a:rPr lang="en-GB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difficult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Can be automated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CAPTCHA. Impersonating a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human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user. Zombie browser.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HTML pages generated on-the-fly with JavaScript.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Hard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Only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zombie browser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works, and only in some cases.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9ED298-D2B1-D09B-A05B-A38114CD9DDD}"/>
              </a:ext>
            </a:extLst>
          </p:cNvPr>
          <p:cNvSpPr txBox="1"/>
          <p:nvPr/>
        </p:nvSpPr>
        <p:spPr>
          <a:xfrm>
            <a:off x="584127" y="6210144"/>
            <a:ext cx="93483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hiQ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labs vs. LinkedIn, 2019, US Court of Appeals for the Ninth Circuit, 17-16783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LinkedIn vs.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hiQ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labs, 2021, US Supreme Court, 19-1116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8748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Parsing HTML</a:t>
            </a:r>
            <a:r>
              <a:rPr lang="en-GB" sz="72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BABD79-7FCF-8C8D-A5C2-5050A55BF2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127" y="2438217"/>
            <a:ext cx="4649643" cy="23140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1A0159D-7B47-C870-A96B-9AA6B13C7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03695"/>
            <a:ext cx="4201391" cy="278311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28B46B4-DE1F-3ED7-0E78-2853AC0C3F40}"/>
              </a:ext>
            </a:extLst>
          </p:cNvPr>
          <p:cNvSpPr txBox="1"/>
          <p:nvPr/>
        </p:nvSpPr>
        <p:spPr>
          <a:xfrm>
            <a:off x="72736" y="2034418"/>
            <a:ext cx="433300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We started today by writing HTML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6D823E-053B-6A28-D476-5A8D6CBFC1D3}"/>
              </a:ext>
            </a:extLst>
          </p:cNvPr>
          <p:cNvSpPr txBox="1"/>
          <p:nvPr/>
        </p:nvSpPr>
        <p:spPr>
          <a:xfrm>
            <a:off x="6688281" y="4986813"/>
            <a:ext cx="433300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We’ll end it by reading HTML 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4899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Parsing HTML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(Almost) all the data displayed on websites is found in the HTML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can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extract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by searching the HTML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Everything is defined in the HTML, we just have to find it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732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Overview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Determine how data is defined in HTML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(inspect element)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Parse the HTML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(Beautiful Soup)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 the data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(Pandas)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Visualise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(Vega-lite)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4926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1279</TotalTime>
  <Words>614</Words>
  <Application>Microsoft Macintosh PowerPoint</Application>
  <PresentationFormat>Widescreen</PresentationFormat>
  <Paragraphs>85</Paragraphs>
  <Slides>16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Circular Std Book</vt:lpstr>
      <vt:lpstr>Menlo</vt:lpstr>
      <vt:lpstr>Times New Roman</vt:lpstr>
      <vt:lpstr>Office Theme</vt:lpstr>
      <vt:lpstr>5_Custom Design</vt:lpstr>
      <vt:lpstr>PowerPoint Presentation</vt:lpstr>
      <vt:lpstr>Session 5. Data scraping </vt:lpstr>
      <vt:lpstr>Session 5. Data scraping </vt:lpstr>
      <vt:lpstr>PowerPoint Presentation</vt:lpstr>
      <vt:lpstr>PowerPoint Presentation</vt:lpstr>
      <vt:lpstr>Scraping.</vt:lpstr>
      <vt:lpstr>Parsing HTML.</vt:lpstr>
      <vt:lpstr>Parsing HTML.</vt:lpstr>
      <vt:lpstr>Overview.</vt:lpstr>
      <vt:lpstr>An Example.</vt:lpstr>
      <vt:lpstr>Using Inspect-Element.</vt:lpstr>
      <vt:lpstr>Parse the HTML</vt:lpstr>
      <vt:lpstr>Code-along. A more advanced scraper </vt:lpstr>
      <vt:lpstr>Learn more.</vt:lpstr>
      <vt:lpstr>Learn more, responsibly.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Communicating Economics.</dc:title>
  <dc:creator>Xenia Levantis</dc:creator>
  <cp:lastModifiedBy>Finn McEvoy</cp:lastModifiedBy>
  <cp:revision>82</cp:revision>
  <dcterms:created xsi:type="dcterms:W3CDTF">2021-07-20T09:12:48Z</dcterms:created>
  <dcterms:modified xsi:type="dcterms:W3CDTF">2024-02-20T17:01:18Z</dcterms:modified>
</cp:coreProperties>
</file>

<file path=docProps/thumbnail.jpeg>
</file>